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024">
          <p15:clr>
            <a:srgbClr val="A4A3A4"/>
          </p15:clr>
        </p15:guide>
        <p15:guide id="4" pos="3470">
          <p15:clr>
            <a:srgbClr val="A4A3A4"/>
          </p15:clr>
        </p15:guide>
        <p15:guide id="5" orient="horz" pos="220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c" initials="p" lastIdx="2" clrIdx="0"/>
  <p:cmAuthor id="7" name="Sarah de Souza-Ingle" initials="SdS" lastIdx="12" clrIdx="7">
    <p:extLst/>
  </p:cmAuthor>
  <p:cmAuthor id="1" name="Eleanor Ward" initials="EW" lastIdx="7" clrIdx="1">
    <p:extLst/>
  </p:cmAuthor>
  <p:cmAuthor id="8" name="Alison Walters" initials="AW" lastIdx="3" clrIdx="8">
    <p:extLst/>
  </p:cmAuthor>
  <p:cmAuthor id="2" name="Kaitlyn Mudge" initials="KM" lastIdx="5" clrIdx="2"/>
  <p:cmAuthor id="3" name="Jennifer Wong" initials="JW" lastIdx="11" clrIdx="3"/>
  <p:cmAuthor id="4" name="Nina Smith" initials="NS" lastIdx="2" clrIdx="4">
    <p:extLst/>
  </p:cmAuthor>
  <p:cmAuthor id="5" name="Projects Temp1" initials="PT" lastIdx="2" clrIdx="5">
    <p:extLst/>
  </p:cmAuthor>
  <p:cmAuthor id="6" name="David Hyrapiet" initials="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39"/>
    <p:restoredTop sz="94643"/>
  </p:normalViewPr>
  <p:slideViewPr>
    <p:cSldViewPr>
      <p:cViewPr varScale="1">
        <p:scale>
          <a:sx n="120" d="100"/>
          <a:sy n="120" d="100"/>
        </p:scale>
        <p:origin x="1144" y="176"/>
      </p:cViewPr>
      <p:guideLst>
        <p:guide orient="horz" pos="2160"/>
        <p:guide pos="2880"/>
        <p:guide orient="horz" pos="2024"/>
        <p:guide pos="3470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29E8-CF6F-4E02-A24E-5A2A6E9D4B2E}" type="datetimeFigureOut">
              <a:rPr lang="en-GB" smtClean="0"/>
              <a:t>21/08/2018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7626C-3F24-4FF2-B252-BEB412C32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229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7626C-3F24-4FF2-B252-BEB412C329D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872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3D21-E72C-4F2B-8B57-462357986B9C}" type="datetimeFigureOut">
              <a:rPr lang="en-GB" smtClean="0"/>
              <a:t>21/08/2018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7EE0-DB49-4DFA-91B7-8B56666E0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105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3D21-E72C-4F2B-8B57-462357986B9C}" type="datetimeFigureOut">
              <a:rPr lang="en-GB" smtClean="0"/>
              <a:t>21/08/2018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7EE0-DB49-4DFA-91B7-8B56666E0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937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3D21-E72C-4F2B-8B57-462357986B9C}" type="datetimeFigureOut">
              <a:rPr lang="en-GB" smtClean="0"/>
              <a:t>21/08/2018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7EE0-DB49-4DFA-91B7-8B56666E0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333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3D21-E72C-4F2B-8B57-462357986B9C}" type="datetimeFigureOut">
              <a:rPr lang="en-GB" smtClean="0"/>
              <a:t>21/08/2018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7EE0-DB49-4DFA-91B7-8B56666E0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620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3D21-E72C-4F2B-8B57-462357986B9C}" type="datetimeFigureOut">
              <a:rPr lang="en-GB" smtClean="0"/>
              <a:t>21/08/2018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7EE0-DB49-4DFA-91B7-8B56666E0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14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3D21-E72C-4F2B-8B57-462357986B9C}" type="datetimeFigureOut">
              <a:rPr lang="en-GB" smtClean="0"/>
              <a:t>21/08/2018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7EE0-DB49-4DFA-91B7-8B56666E0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565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3D21-E72C-4F2B-8B57-462357986B9C}" type="datetimeFigureOut">
              <a:rPr lang="en-GB" smtClean="0"/>
              <a:t>21/08/2018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7EE0-DB49-4DFA-91B7-8B56666E0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676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3D21-E72C-4F2B-8B57-462357986B9C}" type="datetimeFigureOut">
              <a:rPr lang="en-GB" smtClean="0"/>
              <a:t>21/08/2018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7EE0-DB49-4DFA-91B7-8B56666E0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911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3D21-E72C-4F2B-8B57-462357986B9C}" type="datetimeFigureOut">
              <a:rPr lang="en-GB" smtClean="0"/>
              <a:t>21/08/2018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7EE0-DB49-4DFA-91B7-8B56666E0C7E}" type="slidenum">
              <a:rPr lang="en-GB" smtClean="0"/>
              <a:t>‹#›</a:t>
            </a:fld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1FE2FE6-3E01-8842-8004-225F24D5C4D0}"/>
              </a:ext>
            </a:extLst>
          </p:cNvPr>
          <p:cNvCxnSpPr>
            <a:cxnSpLocks/>
          </p:cNvCxnSpPr>
          <p:nvPr userDrawn="1"/>
        </p:nvCxnSpPr>
        <p:spPr>
          <a:xfrm>
            <a:off x="395536" y="6381328"/>
            <a:ext cx="7344816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BE4D0E48-B131-A243-A305-D90E2B7842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268" y="6221403"/>
            <a:ext cx="905040" cy="52537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973F7CE-36E1-1D42-A9F5-B65B64151918}"/>
              </a:ext>
            </a:extLst>
          </p:cNvPr>
          <p:cNvSpPr/>
          <p:nvPr userDrawn="1"/>
        </p:nvSpPr>
        <p:spPr>
          <a:xfrm>
            <a:off x="286014" y="6612699"/>
            <a:ext cx="443000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© 2018 International Paralympic Committee – ALL RIGHTS RESERVED </a:t>
            </a:r>
          </a:p>
        </p:txBody>
      </p:sp>
    </p:spTree>
    <p:extLst>
      <p:ext uri="{BB962C8B-B14F-4D97-AF65-F5344CB8AC3E}">
        <p14:creationId xmlns:p14="http://schemas.microsoft.com/office/powerpoint/2010/main" val="1766676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3D21-E72C-4F2B-8B57-462357986B9C}" type="datetimeFigureOut">
              <a:rPr lang="en-GB" smtClean="0"/>
              <a:t>21/08/2018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7EE0-DB49-4DFA-91B7-8B56666E0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954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3D21-E72C-4F2B-8B57-462357986B9C}" type="datetimeFigureOut">
              <a:rPr lang="en-GB" smtClean="0"/>
              <a:t>21/08/2018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7EE0-DB49-4DFA-91B7-8B56666E0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875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03D21-E72C-4F2B-8B57-462357986B9C}" type="datetimeFigureOut">
              <a:rPr lang="en-GB" smtClean="0"/>
              <a:t>21/08/2018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A7EE0-DB49-4DFA-91B7-8B56666E0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266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5.png"/><Relationship Id="rId7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itle-Slid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55984" y="2564904"/>
            <a:ext cx="8132440" cy="147002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800" b="1" dirty="0">
                <a:solidFill>
                  <a:schemeClr val="bg1"/>
                </a:solidFill>
                <a:latin typeface="Arial"/>
                <a:cs typeface="Arial"/>
              </a:rPr>
              <a:t>Guess the Para sport</a:t>
            </a:r>
          </a:p>
          <a:p>
            <a:pPr algn="l"/>
            <a:r>
              <a:rPr lang="en-GB" sz="3600" dirty="0">
                <a:solidFill>
                  <a:srgbClr val="FFFFFF"/>
                </a:solidFill>
                <a:latin typeface="Arial"/>
                <a:cs typeface="Arial"/>
              </a:rPr>
              <a:t>Find out about the different Para sports</a:t>
            </a:r>
            <a:br>
              <a:rPr lang="en-GB" sz="4800" dirty="0">
                <a:solidFill>
                  <a:srgbClr val="FFFFFF"/>
                </a:solidFill>
                <a:latin typeface="Arial"/>
                <a:cs typeface="Arial"/>
              </a:rPr>
            </a:br>
            <a:endParaRPr lang="en-GB" sz="4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" name="Picture 3" descr="I'm-Possible-logo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404664"/>
            <a:ext cx="1745411" cy="3866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6014" y="6041452"/>
            <a:ext cx="54381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/>
                <a:ea typeface="Times New Roman"/>
                <a:cs typeface="Arial"/>
              </a:rPr>
              <a:t>Theme 2 Unit 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Times New Roman"/>
                <a:cs typeface="Arial"/>
              </a:rPr>
              <a:t>1</a:t>
            </a:r>
            <a:r>
              <a:rPr lang="en-GB" sz="110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/>
                <a:ea typeface="Times New Roman"/>
                <a:cs typeface="Arial"/>
              </a:rPr>
              <a:t>: </a:t>
            </a:r>
            <a:r>
              <a:rPr lang="en-GB" sz="1100" b="1" dirty="0">
                <a:solidFill>
                  <a:srgbClr val="000000"/>
                </a:solidFill>
                <a:latin typeface="Arial"/>
                <a:ea typeface="Times New Roman"/>
                <a:cs typeface="Arial"/>
              </a:rPr>
              <a:t>Para sports. What are they and how are they played?</a:t>
            </a:r>
            <a:endParaRPr lang="en-GB" sz="1100" b="1" dirty="0">
              <a:effectLst/>
              <a:latin typeface="Arial"/>
              <a:ea typeface="Times New Roman"/>
              <a:cs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D89C30-D258-5043-9A30-7FB20CF98B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624" y="5443267"/>
            <a:ext cx="1798454" cy="1044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D95548-85D6-8043-A5FC-B83E3062BE00}"/>
              </a:ext>
            </a:extLst>
          </p:cNvPr>
          <p:cNvSpPr/>
          <p:nvPr/>
        </p:nvSpPr>
        <p:spPr>
          <a:xfrm>
            <a:off x="286014" y="6274643"/>
            <a:ext cx="443000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© 2018 International Paralympic Committee – ALL RIGHTS RESERVED </a:t>
            </a:r>
          </a:p>
        </p:txBody>
      </p:sp>
    </p:spTree>
    <p:extLst>
      <p:ext uri="{BB962C8B-B14F-4D97-AF65-F5344CB8AC3E}">
        <p14:creationId xmlns:p14="http://schemas.microsoft.com/office/powerpoint/2010/main" val="3219224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4650238" y="1340617"/>
            <a:ext cx="4110961" cy="4183883"/>
          </a:xfrm>
          <a:prstGeom prst="roundRect">
            <a:avLst>
              <a:gd name="adj" fmla="val 10984"/>
            </a:avLst>
          </a:prstGeom>
          <a:blipFill rotWithShape="1">
            <a:blip r:embed="rId2"/>
            <a:srcRect/>
            <a:stretch>
              <a:fillRect l="-19018" r="-26589" b="-5816"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048512"/>
          </a:xfrm>
          <a:prstGeom prst="rect">
            <a:avLst/>
          </a:prstGeom>
        </p:spPr>
      </p:pic>
      <p:pic>
        <p:nvPicPr>
          <p:cNvPr id="6" name="Picture 5" descr="I'm-Possible-logo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03" y="260648"/>
            <a:ext cx="1597917" cy="353969"/>
          </a:xfrm>
          <a:prstGeom prst="rect">
            <a:avLst/>
          </a:prstGeom>
        </p:spPr>
      </p:pic>
      <p:pic>
        <p:nvPicPr>
          <p:cNvPr id="10" name="Picture 9" descr="Blue-title-block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0608" y="1340617"/>
            <a:ext cx="4427984" cy="43404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99592" y="1372975"/>
            <a:ext cx="2506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Arial"/>
                <a:ea typeface="Times New Roman"/>
                <a:cs typeface="Arial"/>
              </a:rPr>
              <a:t>Guess the Para sport</a:t>
            </a:r>
          </a:p>
        </p:txBody>
      </p:sp>
      <p:pic>
        <p:nvPicPr>
          <p:cNvPr id="12" name="Picture 11" descr="Books-Icon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721778" cy="721778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86014" y="6438528"/>
            <a:ext cx="52940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9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Page </a:t>
            </a:r>
            <a:fld id="{1F08605F-CCE0-4328-8D53-923FF655045A}" type="slidenum">
              <a:rPr lang="en-GB" sz="9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pPr>
                <a:defRPr/>
              </a:pPr>
              <a:t>10</a:t>
            </a:fld>
            <a:r>
              <a:rPr lang="en-GB" sz="900" b="0" i="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| </a:t>
            </a:r>
            <a:r>
              <a:rPr lang="en-GB" sz="900" b="1" dirty="0">
                <a:latin typeface="Arial"/>
                <a:ea typeface="Times New Roman"/>
                <a:cs typeface="Arial"/>
              </a:rPr>
              <a:t>Theme 2 Unit 1: Para sports. What are they and how are they played?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899593" y="1988840"/>
            <a:ext cx="3620833" cy="3404209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GB" sz="2000" dirty="0">
                <a:latin typeface="Arial"/>
                <a:cs typeface="Arial"/>
              </a:rPr>
              <a:t>We play indoors but it’s very cold.</a:t>
            </a:r>
          </a:p>
          <a:p>
            <a:pPr>
              <a:spcBef>
                <a:spcPts val="200"/>
              </a:spcBef>
            </a:pPr>
            <a:r>
              <a:rPr lang="en-GB" sz="2000" dirty="0">
                <a:latin typeface="Arial"/>
                <a:cs typeface="Arial"/>
              </a:rPr>
              <a:t>We have two sticks and play with a puck.</a:t>
            </a:r>
          </a:p>
          <a:p>
            <a:pPr>
              <a:spcBef>
                <a:spcPts val="200"/>
              </a:spcBef>
            </a:pPr>
            <a:r>
              <a:rPr lang="en-GB" sz="2000" dirty="0">
                <a:latin typeface="Arial"/>
                <a:cs typeface="Arial"/>
              </a:rPr>
              <a:t>We wear helmets to protect our heads and faces.</a:t>
            </a:r>
          </a:p>
          <a:p>
            <a:pPr>
              <a:spcBef>
                <a:spcPts val="200"/>
              </a:spcBef>
            </a:pPr>
            <a:r>
              <a:rPr lang="en-GB" sz="2000" dirty="0">
                <a:latin typeface="Arial"/>
                <a:cs typeface="Arial"/>
              </a:rPr>
              <a:t>We play in teams of six, trying to score more goals than our opponents.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2022456" y="5309592"/>
            <a:ext cx="5099089" cy="702626"/>
            <a:chOff x="395536" y="5157192"/>
            <a:chExt cx="5099089" cy="702626"/>
          </a:xfrm>
        </p:grpSpPr>
        <p:pic>
          <p:nvPicPr>
            <p:cNvPr id="31" name="Picture 30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904"/>
            <a:stretch/>
          </p:blipFill>
          <p:spPr>
            <a:xfrm>
              <a:off x="1043608" y="5157192"/>
              <a:ext cx="4451017" cy="702626"/>
            </a:xfrm>
            <a:prstGeom prst="rect">
              <a:avLst/>
            </a:prstGeom>
          </p:spPr>
        </p:pic>
        <p:pic>
          <p:nvPicPr>
            <p:cNvPr id="32" name="Picture 31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1281"/>
            <a:stretch/>
          </p:blipFill>
          <p:spPr>
            <a:xfrm flipH="1">
              <a:off x="395536" y="5157192"/>
              <a:ext cx="2775383" cy="702626"/>
            </a:xfrm>
            <a:prstGeom prst="rect">
              <a:avLst/>
            </a:prstGeom>
          </p:spPr>
        </p:pic>
      </p:grpSp>
      <p:sp>
        <p:nvSpPr>
          <p:cNvPr id="33" name="Text Placeholder 3"/>
          <p:cNvSpPr txBox="1">
            <a:spLocks/>
          </p:cNvSpPr>
          <p:nvPr/>
        </p:nvSpPr>
        <p:spPr>
          <a:xfrm>
            <a:off x="2485785" y="5285631"/>
            <a:ext cx="4172430" cy="72008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b="1" dirty="0">
                <a:solidFill>
                  <a:schemeClr val="bg1"/>
                </a:solidFill>
                <a:latin typeface="Arial"/>
                <a:cs typeface="Arial"/>
              </a:rPr>
              <a:t>Para ice hockey</a:t>
            </a:r>
          </a:p>
        </p:txBody>
      </p:sp>
    </p:spTree>
    <p:extLst>
      <p:ext uri="{BB962C8B-B14F-4D97-AF65-F5344CB8AC3E}">
        <p14:creationId xmlns:p14="http://schemas.microsoft.com/office/powerpoint/2010/main" val="651388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/>
          <p:cNvSpPr/>
          <p:nvPr/>
        </p:nvSpPr>
        <p:spPr>
          <a:xfrm>
            <a:off x="4860032" y="1340768"/>
            <a:ext cx="3901167" cy="4248471"/>
          </a:xfrm>
          <a:prstGeom prst="roundRect">
            <a:avLst>
              <a:gd name="adj" fmla="val 10984"/>
            </a:avLst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899592" y="1988840"/>
            <a:ext cx="4104456" cy="259228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Arial"/>
                <a:cs typeface="Arial"/>
              </a:rPr>
              <a:t>We are athletes with 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visual impairments.</a:t>
            </a:r>
          </a:p>
          <a:p>
            <a:r>
              <a:rPr lang="en-GB" sz="2000" dirty="0">
                <a:latin typeface="Arial"/>
                <a:cs typeface="Arial"/>
              </a:rPr>
              <a:t>We throw and hold our 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opponent.</a:t>
            </a:r>
          </a:p>
          <a:p>
            <a:r>
              <a:rPr lang="en-GB" sz="2000" dirty="0">
                <a:latin typeface="Arial"/>
                <a:cs typeface="Arial"/>
              </a:rPr>
              <a:t>We aim to score the </a:t>
            </a:r>
            <a:br>
              <a:rPr lang="en-GB" sz="2000">
                <a:latin typeface="Arial"/>
                <a:cs typeface="Arial"/>
              </a:rPr>
            </a:br>
            <a:r>
              <a:rPr lang="en-GB" sz="2000">
                <a:latin typeface="Arial"/>
                <a:cs typeface="Arial"/>
              </a:rPr>
              <a:t>‘ultimate </a:t>
            </a:r>
            <a:r>
              <a:rPr lang="en-GB" sz="2000" dirty="0" err="1">
                <a:latin typeface="Arial"/>
                <a:cs typeface="Arial"/>
              </a:rPr>
              <a:t>ippon</a:t>
            </a:r>
            <a:r>
              <a:rPr lang="en-GB" sz="2000" dirty="0">
                <a:latin typeface="Arial"/>
                <a:cs typeface="Arial"/>
              </a:rPr>
              <a:t>’.</a:t>
            </a:r>
          </a:p>
          <a:p>
            <a:endParaRPr lang="en-GB" sz="2000" dirty="0">
              <a:latin typeface="Arial"/>
              <a:cs typeface="Arial"/>
            </a:endParaRPr>
          </a:p>
          <a:p>
            <a:endParaRPr lang="en-GB" sz="2000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048512"/>
          </a:xfrm>
          <a:prstGeom prst="rect">
            <a:avLst/>
          </a:prstGeom>
        </p:spPr>
      </p:pic>
      <p:pic>
        <p:nvPicPr>
          <p:cNvPr id="5" name="Picture 4" descr="I'm-Possible-logo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03" y="260648"/>
            <a:ext cx="1597917" cy="353969"/>
          </a:xfrm>
          <a:prstGeom prst="rect">
            <a:avLst/>
          </a:prstGeom>
        </p:spPr>
      </p:pic>
      <p:pic>
        <p:nvPicPr>
          <p:cNvPr id="9" name="Picture 8" descr="Blue-title-block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40617"/>
            <a:ext cx="4427984" cy="43404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99592" y="1372975"/>
            <a:ext cx="2506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Arial"/>
                <a:ea typeface="Times New Roman"/>
                <a:cs typeface="Arial"/>
              </a:rPr>
              <a:t>Guess the Para sport</a:t>
            </a:r>
          </a:p>
        </p:txBody>
      </p:sp>
      <p:pic>
        <p:nvPicPr>
          <p:cNvPr id="11" name="Picture 10" descr="Books-Icon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721778" cy="72177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86014" y="6438528"/>
            <a:ext cx="52940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9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Page </a:t>
            </a:r>
            <a:fld id="{1F08605F-CCE0-4328-8D53-923FF655045A}" type="slidenum">
              <a:rPr lang="en-GB" sz="9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pPr>
                <a:defRPr/>
              </a:pPr>
              <a:t>11</a:t>
            </a:fld>
            <a:r>
              <a:rPr lang="en-GB" sz="900" b="0" i="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| </a:t>
            </a:r>
            <a:r>
              <a:rPr lang="en-GB" sz="900" b="1" dirty="0">
                <a:latin typeface="Arial"/>
                <a:ea typeface="Times New Roman"/>
                <a:cs typeface="Arial"/>
              </a:rPr>
              <a:t>Theme 2 Unit 1: Para sports. What are they and how are they played?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022456" y="5309592"/>
            <a:ext cx="5099089" cy="702626"/>
            <a:chOff x="395536" y="5157192"/>
            <a:chExt cx="5099089" cy="702626"/>
          </a:xfrm>
        </p:grpSpPr>
        <p:pic>
          <p:nvPicPr>
            <p:cNvPr id="21" name="Picture 20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904"/>
            <a:stretch/>
          </p:blipFill>
          <p:spPr>
            <a:xfrm>
              <a:off x="1043608" y="5157192"/>
              <a:ext cx="4451017" cy="702626"/>
            </a:xfrm>
            <a:prstGeom prst="rect">
              <a:avLst/>
            </a:prstGeom>
          </p:spPr>
        </p:pic>
        <p:pic>
          <p:nvPicPr>
            <p:cNvPr id="22" name="Picture 21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1281"/>
            <a:stretch/>
          </p:blipFill>
          <p:spPr>
            <a:xfrm flipH="1">
              <a:off x="395536" y="5157192"/>
              <a:ext cx="2775383" cy="702626"/>
            </a:xfrm>
            <a:prstGeom prst="rect">
              <a:avLst/>
            </a:prstGeom>
          </p:spPr>
        </p:pic>
      </p:grpSp>
      <p:sp>
        <p:nvSpPr>
          <p:cNvPr id="23" name="Text Placeholder 3"/>
          <p:cNvSpPr txBox="1">
            <a:spLocks/>
          </p:cNvSpPr>
          <p:nvPr/>
        </p:nvSpPr>
        <p:spPr>
          <a:xfrm>
            <a:off x="2485785" y="5285631"/>
            <a:ext cx="4172430" cy="72008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b="1" dirty="0">
                <a:solidFill>
                  <a:schemeClr val="bg1"/>
                </a:solidFill>
                <a:latin typeface="Arial"/>
                <a:cs typeface="Arial"/>
              </a:rPr>
              <a:t>Para judo</a:t>
            </a:r>
          </a:p>
        </p:txBody>
      </p:sp>
    </p:spTree>
    <p:extLst>
      <p:ext uri="{BB962C8B-B14F-4D97-AF65-F5344CB8AC3E}">
        <p14:creationId xmlns:p14="http://schemas.microsoft.com/office/powerpoint/2010/main" val="3443978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353616"/>
            <a:ext cx="9144001" cy="6504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048512"/>
          </a:xfrm>
          <a:prstGeom prst="rect">
            <a:avLst/>
          </a:prstGeom>
        </p:spPr>
      </p:pic>
      <p:pic>
        <p:nvPicPr>
          <p:cNvPr id="5" name="Picture 4" descr="I'm-Possible-logo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03" y="260648"/>
            <a:ext cx="1597917" cy="353969"/>
          </a:xfrm>
          <a:prstGeom prst="rect">
            <a:avLst/>
          </a:prstGeom>
        </p:spPr>
      </p:pic>
      <p:pic>
        <p:nvPicPr>
          <p:cNvPr id="8" name="Picture 7" descr="Blue-title-block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2616" y="1340617"/>
            <a:ext cx="4427984" cy="4340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99592" y="1372975"/>
            <a:ext cx="2506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Arial"/>
                <a:ea typeface="Times New Roman"/>
                <a:cs typeface="Arial"/>
              </a:rPr>
              <a:t>Guess the Para sport</a:t>
            </a:r>
          </a:p>
        </p:txBody>
      </p:sp>
      <p:pic>
        <p:nvPicPr>
          <p:cNvPr id="10" name="Picture 9" descr="Books-Icon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721778" cy="721778"/>
          </a:xfrm>
          <a:prstGeom prst="rect">
            <a:avLst/>
          </a:prstGeom>
        </p:spPr>
      </p:pic>
      <p:pic>
        <p:nvPicPr>
          <p:cNvPr id="16" name="Picture 15" descr="White-curve-box.png"/>
          <p:cNvPicPr>
            <a:picLocks noChangeAspect="1"/>
          </p:cNvPicPr>
          <p:nvPr/>
        </p:nvPicPr>
        <p:blipFill rotWithShape="1">
          <a:blip r:embed="rId7" cstate="screen">
            <a:alphaModFix amt="8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"/>
          <a:stretch/>
        </p:blipFill>
        <p:spPr>
          <a:xfrm>
            <a:off x="0" y="1988840"/>
            <a:ext cx="4423833" cy="2492961"/>
          </a:xfrm>
          <a:prstGeom prst="rect">
            <a:avLst/>
          </a:prstGeom>
        </p:spPr>
      </p:pic>
      <p:sp>
        <p:nvSpPr>
          <p:cNvPr id="17" name="Text Placeholder 3"/>
          <p:cNvSpPr txBox="1">
            <a:spLocks/>
          </p:cNvSpPr>
          <p:nvPr/>
        </p:nvSpPr>
        <p:spPr>
          <a:xfrm>
            <a:off x="899592" y="2012954"/>
            <a:ext cx="3600400" cy="24482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Arial"/>
                <a:cs typeface="Arial"/>
              </a:rPr>
              <a:t>We use a small ball 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and a small paddle.</a:t>
            </a:r>
          </a:p>
          <a:p>
            <a:r>
              <a:rPr lang="en-GB" sz="2000" dirty="0">
                <a:latin typeface="Arial"/>
                <a:cs typeface="Arial"/>
              </a:rPr>
              <a:t>We try to score points by hitting the ball over a net.</a:t>
            </a:r>
          </a:p>
          <a:p>
            <a:r>
              <a:rPr lang="en-GB" sz="2000" dirty="0">
                <a:latin typeface="Arial"/>
                <a:cs typeface="Arial"/>
              </a:rPr>
              <a:t>The playing area is the 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size of a table.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022456" y="5157192"/>
            <a:ext cx="5099089" cy="702626"/>
            <a:chOff x="395536" y="5157192"/>
            <a:chExt cx="5099089" cy="702626"/>
          </a:xfrm>
        </p:grpSpPr>
        <p:pic>
          <p:nvPicPr>
            <p:cNvPr id="20" name="Picture 19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904"/>
            <a:stretch/>
          </p:blipFill>
          <p:spPr>
            <a:xfrm>
              <a:off x="1043608" y="5157192"/>
              <a:ext cx="4451017" cy="702626"/>
            </a:xfrm>
            <a:prstGeom prst="rect">
              <a:avLst/>
            </a:prstGeom>
          </p:spPr>
        </p:pic>
        <p:pic>
          <p:nvPicPr>
            <p:cNvPr id="21" name="Picture 20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1281"/>
            <a:stretch/>
          </p:blipFill>
          <p:spPr>
            <a:xfrm flipH="1">
              <a:off x="395536" y="5157192"/>
              <a:ext cx="2775383" cy="702626"/>
            </a:xfrm>
            <a:prstGeom prst="rect">
              <a:avLst/>
            </a:prstGeom>
          </p:spPr>
        </p:pic>
      </p:grpSp>
      <p:sp>
        <p:nvSpPr>
          <p:cNvPr id="12" name="Text Placeholder 3"/>
          <p:cNvSpPr txBox="1">
            <a:spLocks/>
          </p:cNvSpPr>
          <p:nvPr/>
        </p:nvSpPr>
        <p:spPr>
          <a:xfrm>
            <a:off x="2051720" y="5140910"/>
            <a:ext cx="5040560" cy="72008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b="1" dirty="0">
                <a:solidFill>
                  <a:schemeClr val="bg1"/>
                </a:solidFill>
                <a:latin typeface="Arial"/>
                <a:cs typeface="Arial"/>
              </a:rPr>
              <a:t>Para table tennis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86014" y="6438528"/>
            <a:ext cx="52940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900" b="0" i="0" dirty="0">
                <a:solidFill>
                  <a:srgbClr val="FFFFFF"/>
                </a:solidFill>
                <a:latin typeface="Arial"/>
                <a:cs typeface="Arial"/>
              </a:rPr>
              <a:t>Page </a:t>
            </a:r>
            <a:fld id="{1F08605F-CCE0-4328-8D53-923FF655045A}" type="slidenum">
              <a:rPr lang="en-GB" sz="900" b="0" i="0" smtClean="0">
                <a:solidFill>
                  <a:srgbClr val="FFFFFF"/>
                </a:solidFill>
                <a:latin typeface="Arial"/>
                <a:cs typeface="Arial"/>
              </a:rPr>
              <a:pPr>
                <a:defRPr/>
              </a:pPr>
              <a:t>12</a:t>
            </a:fld>
            <a:r>
              <a:rPr lang="en-GB" sz="900" b="0" i="0" baseline="0" dirty="0">
                <a:solidFill>
                  <a:srgbClr val="FFFFFF"/>
                </a:solidFill>
                <a:latin typeface="Arial"/>
                <a:cs typeface="Arial"/>
              </a:rPr>
              <a:t> | </a:t>
            </a:r>
            <a:r>
              <a:rPr lang="en-GB" sz="900" b="1" dirty="0">
                <a:solidFill>
                  <a:srgbClr val="FFFFFF"/>
                </a:solidFill>
                <a:latin typeface="Arial"/>
                <a:ea typeface="Times New Roman"/>
                <a:cs typeface="Arial"/>
              </a:rPr>
              <a:t>Theme 2 Unit 1: Para sports. What are they and how are they played?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25B368D-4D32-481D-BE36-FA60B5F0DBB5}"/>
              </a:ext>
            </a:extLst>
          </p:cNvPr>
          <p:cNvSpPr/>
          <p:nvPr/>
        </p:nvSpPr>
        <p:spPr>
          <a:xfrm>
            <a:off x="286014" y="6438528"/>
            <a:ext cx="44300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GB" sz="600" dirty="0">
              <a:latin typeface="Arial"/>
              <a:ea typeface="Times New Roman"/>
              <a:cs typeface="Arial"/>
            </a:endParaRPr>
          </a:p>
          <a:p>
            <a:pPr>
              <a:defRPr/>
            </a:pPr>
            <a:endParaRPr lang="en-GB" sz="600" dirty="0">
              <a:latin typeface="Arial"/>
              <a:ea typeface="Times New Roman"/>
              <a:cs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9FCB128-25B2-AF40-8EF8-B71C3B1D9790}"/>
              </a:ext>
            </a:extLst>
          </p:cNvPr>
          <p:cNvSpPr/>
          <p:nvPr/>
        </p:nvSpPr>
        <p:spPr>
          <a:xfrm>
            <a:off x="286014" y="6612699"/>
            <a:ext cx="443000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  <a:latin typeface="Arial"/>
                <a:cs typeface="Arial"/>
              </a:rPr>
              <a:t>© 2018 International Paralympic Committee – ALL RIGHTS RESERVED 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AFA91A8-8385-EF40-9CF0-BC1EF86A85E9}"/>
              </a:ext>
            </a:extLst>
          </p:cNvPr>
          <p:cNvCxnSpPr>
            <a:cxnSpLocks/>
          </p:cNvCxnSpPr>
          <p:nvPr/>
        </p:nvCxnSpPr>
        <p:spPr>
          <a:xfrm>
            <a:off x="395536" y="6381328"/>
            <a:ext cx="7344816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3FBCC503-1D45-F243-BBFB-3C03A7F318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269" y="6221403"/>
            <a:ext cx="905038" cy="52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04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5000901" y="2132856"/>
            <a:ext cx="3747561" cy="2584423"/>
          </a:xfrm>
          <a:prstGeom prst="roundRect">
            <a:avLst>
              <a:gd name="adj" fmla="val 10984"/>
            </a:avLst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3690"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899592" y="1988840"/>
            <a:ext cx="3960440" cy="352839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Arial"/>
                <a:cs typeface="Arial"/>
              </a:rPr>
              <a:t>We need a flat, frozen surface to play this Para sport.</a:t>
            </a:r>
          </a:p>
          <a:p>
            <a:r>
              <a:rPr lang="en-GB" sz="2000" dirty="0">
                <a:latin typeface="Arial"/>
                <a:cs typeface="Arial"/>
              </a:rPr>
              <a:t>We use wheelchairs.</a:t>
            </a:r>
          </a:p>
          <a:p>
            <a:r>
              <a:rPr lang="en-GB" sz="2000" dirty="0">
                <a:latin typeface="Arial"/>
                <a:cs typeface="Arial"/>
              </a:rPr>
              <a:t>Teams include male and female competitors.</a:t>
            </a:r>
          </a:p>
          <a:p>
            <a:r>
              <a:rPr lang="en-GB" sz="2000" dirty="0">
                <a:latin typeface="Arial"/>
                <a:cs typeface="Arial"/>
              </a:rPr>
              <a:t>We use stones with handles.</a:t>
            </a:r>
          </a:p>
          <a:p>
            <a:r>
              <a:rPr lang="en-GB" sz="2000" dirty="0">
                <a:latin typeface="Arial"/>
                <a:cs typeface="Arial"/>
              </a:rPr>
              <a:t>We try to get the stones to come to a stop on the ‘house’.</a:t>
            </a:r>
          </a:p>
          <a:p>
            <a:pPr marL="0" indent="0">
              <a:buNone/>
            </a:pPr>
            <a:endParaRPr lang="en-GB" sz="2000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048512"/>
          </a:xfrm>
          <a:prstGeom prst="rect">
            <a:avLst/>
          </a:prstGeom>
        </p:spPr>
      </p:pic>
      <p:pic>
        <p:nvPicPr>
          <p:cNvPr id="5" name="Picture 4" descr="I'm-Possible-logo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03" y="260648"/>
            <a:ext cx="1597917" cy="353969"/>
          </a:xfrm>
          <a:prstGeom prst="rect">
            <a:avLst/>
          </a:prstGeom>
        </p:spPr>
      </p:pic>
      <p:pic>
        <p:nvPicPr>
          <p:cNvPr id="9" name="Picture 8" descr="Blue-title-block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40617"/>
            <a:ext cx="4427984" cy="43404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99592" y="1372975"/>
            <a:ext cx="2506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Arial"/>
                <a:ea typeface="Times New Roman"/>
                <a:cs typeface="Arial"/>
              </a:rPr>
              <a:t>Guess the Para sport</a:t>
            </a:r>
          </a:p>
        </p:txBody>
      </p:sp>
      <p:pic>
        <p:nvPicPr>
          <p:cNvPr id="11" name="Picture 10" descr="Books-Icon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721778" cy="721778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2022456" y="5157192"/>
            <a:ext cx="5099089" cy="702626"/>
            <a:chOff x="395536" y="5157192"/>
            <a:chExt cx="5099089" cy="702626"/>
          </a:xfrm>
        </p:grpSpPr>
        <p:pic>
          <p:nvPicPr>
            <p:cNvPr id="25" name="Picture 24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904"/>
            <a:stretch/>
          </p:blipFill>
          <p:spPr>
            <a:xfrm>
              <a:off x="1043608" y="5157192"/>
              <a:ext cx="4451017" cy="702626"/>
            </a:xfrm>
            <a:prstGeom prst="rect">
              <a:avLst/>
            </a:prstGeom>
          </p:spPr>
        </p:pic>
        <p:pic>
          <p:nvPicPr>
            <p:cNvPr id="26" name="Picture 25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1281"/>
            <a:stretch/>
          </p:blipFill>
          <p:spPr>
            <a:xfrm flipH="1">
              <a:off x="395536" y="5157192"/>
              <a:ext cx="2775383" cy="702626"/>
            </a:xfrm>
            <a:prstGeom prst="rect">
              <a:avLst/>
            </a:prstGeom>
          </p:spPr>
        </p:pic>
      </p:grpSp>
      <p:sp>
        <p:nvSpPr>
          <p:cNvPr id="27" name="Text Placeholder 3"/>
          <p:cNvSpPr txBox="1">
            <a:spLocks/>
          </p:cNvSpPr>
          <p:nvPr/>
        </p:nvSpPr>
        <p:spPr>
          <a:xfrm>
            <a:off x="2051720" y="5141218"/>
            <a:ext cx="5040560" cy="72008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b="1" dirty="0">
                <a:solidFill>
                  <a:schemeClr val="bg1"/>
                </a:solidFill>
                <a:latin typeface="Arial"/>
                <a:cs typeface="Arial"/>
              </a:rPr>
              <a:t> Wheelchair curling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86014" y="6438528"/>
            <a:ext cx="52940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9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Page </a:t>
            </a:r>
            <a:fld id="{1F08605F-CCE0-4328-8D53-923FF655045A}" type="slidenum">
              <a:rPr lang="en-GB" sz="9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pPr>
                <a:defRPr/>
              </a:pPr>
              <a:t>13</a:t>
            </a:fld>
            <a:r>
              <a:rPr lang="en-GB" sz="900" b="0" i="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| </a:t>
            </a:r>
            <a:r>
              <a:rPr lang="en-GB" sz="900" b="1" dirty="0">
                <a:latin typeface="Arial"/>
                <a:ea typeface="Times New Roman"/>
                <a:cs typeface="Arial"/>
              </a:rPr>
              <a:t>Theme 2 Unit 1: Para sports. What are they and how are they played?</a:t>
            </a:r>
          </a:p>
        </p:txBody>
      </p:sp>
    </p:spTree>
    <p:extLst>
      <p:ext uri="{BB962C8B-B14F-4D97-AF65-F5344CB8AC3E}">
        <p14:creationId xmlns:p14="http://schemas.microsoft.com/office/powerpoint/2010/main" val="81671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4860032" y="1340617"/>
            <a:ext cx="3888432" cy="4171227"/>
          </a:xfrm>
          <a:prstGeom prst="roundRect">
            <a:avLst>
              <a:gd name="adj" fmla="val 10984"/>
            </a:avLst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3"/>
          <p:cNvSpPr txBox="1">
            <a:spLocks/>
          </p:cNvSpPr>
          <p:nvPr/>
        </p:nvSpPr>
        <p:spPr>
          <a:xfrm>
            <a:off x="899592" y="1988840"/>
            <a:ext cx="3456384" cy="37444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Arial"/>
                <a:cs typeface="Arial"/>
              </a:rPr>
              <a:t>We play on a court.</a:t>
            </a:r>
          </a:p>
          <a:p>
            <a:r>
              <a:rPr lang="en-GB" sz="2000" dirty="0">
                <a:latin typeface="Arial"/>
                <a:cs typeface="Arial"/>
              </a:rPr>
              <a:t>We all use wheelchairs.</a:t>
            </a:r>
          </a:p>
          <a:p>
            <a:r>
              <a:rPr lang="en-GB" sz="2000" dirty="0">
                <a:latin typeface="Arial"/>
                <a:cs typeface="Arial"/>
              </a:rPr>
              <a:t>Two teams of five players move around the court passing, dribbling and shooting into baskets.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048512"/>
          </a:xfrm>
          <a:prstGeom prst="rect">
            <a:avLst/>
          </a:prstGeom>
        </p:spPr>
      </p:pic>
      <p:pic>
        <p:nvPicPr>
          <p:cNvPr id="5" name="Picture 4" descr="I'm-Possible-logo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03" y="260648"/>
            <a:ext cx="1597917" cy="35396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86014" y="6438528"/>
            <a:ext cx="52940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9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Page </a:t>
            </a:r>
            <a:fld id="{1F08605F-CCE0-4328-8D53-923FF655045A}" type="slidenum">
              <a:rPr lang="en-GB" sz="9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pPr>
                <a:defRPr/>
              </a:pPr>
              <a:t>2</a:t>
            </a:fld>
            <a:r>
              <a:rPr lang="en-GB" sz="900" b="0" i="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| </a:t>
            </a:r>
            <a:r>
              <a:rPr lang="en-GB" sz="900" b="1" dirty="0">
                <a:latin typeface="Arial"/>
                <a:ea typeface="Times New Roman"/>
                <a:cs typeface="Arial"/>
              </a:rPr>
              <a:t>Theme 2 Unit 1: Para sports. What are they and how are they played?</a:t>
            </a:r>
          </a:p>
        </p:txBody>
      </p:sp>
      <p:pic>
        <p:nvPicPr>
          <p:cNvPr id="9" name="Picture 8" descr="Blue-title-block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40617"/>
            <a:ext cx="4427984" cy="43404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99592" y="1372975"/>
            <a:ext cx="2561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Arial"/>
                <a:ea typeface="Times New Roman"/>
                <a:cs typeface="Arial"/>
              </a:rPr>
              <a:t>Guess the Para sport</a:t>
            </a:r>
          </a:p>
        </p:txBody>
      </p:sp>
      <p:pic>
        <p:nvPicPr>
          <p:cNvPr id="11" name="Picture 10" descr="Books-Icon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721778" cy="721778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2022456" y="5237187"/>
            <a:ext cx="5099089" cy="702626"/>
            <a:chOff x="395536" y="5157192"/>
            <a:chExt cx="5099089" cy="702626"/>
          </a:xfrm>
        </p:grpSpPr>
        <p:pic>
          <p:nvPicPr>
            <p:cNvPr id="18" name="Picture 17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904"/>
            <a:stretch/>
          </p:blipFill>
          <p:spPr>
            <a:xfrm>
              <a:off x="1043608" y="5157192"/>
              <a:ext cx="4451017" cy="702626"/>
            </a:xfrm>
            <a:prstGeom prst="rect">
              <a:avLst/>
            </a:prstGeom>
          </p:spPr>
        </p:pic>
        <p:pic>
          <p:nvPicPr>
            <p:cNvPr id="19" name="Picture 18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1281"/>
            <a:stretch/>
          </p:blipFill>
          <p:spPr>
            <a:xfrm flipH="1">
              <a:off x="395536" y="5157192"/>
              <a:ext cx="2775383" cy="702626"/>
            </a:xfrm>
            <a:prstGeom prst="rect">
              <a:avLst/>
            </a:prstGeom>
          </p:spPr>
        </p:pic>
      </p:grpSp>
      <p:sp>
        <p:nvSpPr>
          <p:cNvPr id="17" name="Text Placeholder 3"/>
          <p:cNvSpPr txBox="1">
            <a:spLocks/>
          </p:cNvSpPr>
          <p:nvPr/>
        </p:nvSpPr>
        <p:spPr>
          <a:xfrm>
            <a:off x="2051720" y="5229200"/>
            <a:ext cx="5040560" cy="72008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b="1" dirty="0">
                <a:solidFill>
                  <a:schemeClr val="bg1"/>
                </a:solidFill>
                <a:latin typeface="Arial"/>
                <a:cs typeface="Arial"/>
              </a:rPr>
              <a:t>Wheelchair basketball</a:t>
            </a:r>
          </a:p>
        </p:txBody>
      </p:sp>
    </p:spTree>
    <p:extLst>
      <p:ext uri="{BB962C8B-B14F-4D97-AF65-F5344CB8AC3E}">
        <p14:creationId xmlns:p14="http://schemas.microsoft.com/office/powerpoint/2010/main" val="120106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2. ppt 2.2 goalball credit Getty Images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667"/>
            <a:ext cx="9144000" cy="6864667"/>
          </a:xfrm>
          <a:prstGeom prst="rect">
            <a:avLst/>
          </a:prstGeom>
        </p:spPr>
      </p:pic>
      <p:pic>
        <p:nvPicPr>
          <p:cNvPr id="17" name="Picture 16" descr="White-curve-box.png"/>
          <p:cNvPicPr>
            <a:picLocks noChangeAspect="1"/>
          </p:cNvPicPr>
          <p:nvPr/>
        </p:nvPicPr>
        <p:blipFill rotWithShape="1">
          <a:blip r:embed="rId3" cstate="screen">
            <a:alphaModFix amt="9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"/>
          <a:stretch/>
        </p:blipFill>
        <p:spPr>
          <a:xfrm>
            <a:off x="0" y="1988840"/>
            <a:ext cx="5111213" cy="2880320"/>
          </a:xfrm>
          <a:prstGeom prst="rect">
            <a:avLst/>
          </a:prstGeom>
        </p:spPr>
      </p:pic>
      <p:sp>
        <p:nvSpPr>
          <p:cNvPr id="2" name="Text Placeholder 3"/>
          <p:cNvSpPr txBox="1">
            <a:spLocks/>
          </p:cNvSpPr>
          <p:nvPr/>
        </p:nvSpPr>
        <p:spPr>
          <a:xfrm>
            <a:off x="899592" y="1988840"/>
            <a:ext cx="3888432" cy="288032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Arial"/>
                <a:cs typeface="Arial"/>
              </a:rPr>
              <a:t>We all have visual 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impairments.</a:t>
            </a:r>
          </a:p>
          <a:p>
            <a:r>
              <a:rPr lang="en-GB" sz="2000" dirty="0">
                <a:latin typeface="Arial"/>
                <a:cs typeface="Arial"/>
              </a:rPr>
              <a:t>We wear eye shields.</a:t>
            </a:r>
          </a:p>
          <a:p>
            <a:r>
              <a:rPr lang="en-GB" sz="2000" dirty="0">
                <a:latin typeface="Arial"/>
                <a:cs typeface="Arial"/>
              </a:rPr>
              <a:t>We use a ball with bells.</a:t>
            </a:r>
          </a:p>
          <a:p>
            <a:r>
              <a:rPr lang="en-GB" sz="2000" dirty="0">
                <a:latin typeface="Arial"/>
                <a:cs typeface="Arial"/>
              </a:rPr>
              <a:t>Teams of three players try to score goals by rolling the ball into the opponents’ goal.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048512"/>
          </a:xfrm>
          <a:prstGeom prst="rect">
            <a:avLst/>
          </a:prstGeom>
        </p:spPr>
      </p:pic>
      <p:pic>
        <p:nvPicPr>
          <p:cNvPr id="4" name="Picture 3" descr="I'm-Possible-logo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03" y="260648"/>
            <a:ext cx="1597917" cy="353969"/>
          </a:xfrm>
          <a:prstGeom prst="rect">
            <a:avLst/>
          </a:prstGeom>
        </p:spPr>
      </p:pic>
      <p:pic>
        <p:nvPicPr>
          <p:cNvPr id="8" name="Picture 7" descr="Blue-title-block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40617"/>
            <a:ext cx="4427984" cy="4340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99592" y="1372975"/>
            <a:ext cx="2506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Arial"/>
                <a:ea typeface="Times New Roman"/>
                <a:cs typeface="Arial"/>
              </a:rPr>
              <a:t>Guess the Para sport</a:t>
            </a:r>
          </a:p>
        </p:txBody>
      </p:sp>
      <p:pic>
        <p:nvPicPr>
          <p:cNvPr id="10" name="Picture 9" descr="Books-Icon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721778" cy="721778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022456" y="5589240"/>
            <a:ext cx="5099089" cy="702626"/>
            <a:chOff x="395536" y="5157192"/>
            <a:chExt cx="5099089" cy="702626"/>
          </a:xfrm>
        </p:grpSpPr>
        <p:pic>
          <p:nvPicPr>
            <p:cNvPr id="13" name="Picture 12" descr="Blue-title-block.png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904"/>
            <a:stretch/>
          </p:blipFill>
          <p:spPr>
            <a:xfrm>
              <a:off x="1043608" y="5157192"/>
              <a:ext cx="4451017" cy="702626"/>
            </a:xfrm>
            <a:prstGeom prst="rect">
              <a:avLst/>
            </a:prstGeom>
          </p:spPr>
        </p:pic>
        <p:pic>
          <p:nvPicPr>
            <p:cNvPr id="14" name="Picture 13" descr="Blue-title-block.png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1281"/>
            <a:stretch/>
          </p:blipFill>
          <p:spPr>
            <a:xfrm flipH="1">
              <a:off x="395536" y="5157192"/>
              <a:ext cx="2775383" cy="702626"/>
            </a:xfrm>
            <a:prstGeom prst="rect">
              <a:avLst/>
            </a:prstGeom>
          </p:spPr>
        </p:pic>
      </p:grpSp>
      <p:sp>
        <p:nvSpPr>
          <p:cNvPr id="15" name="Text Placeholder 3"/>
          <p:cNvSpPr txBox="1">
            <a:spLocks/>
          </p:cNvSpPr>
          <p:nvPr/>
        </p:nvSpPr>
        <p:spPr>
          <a:xfrm>
            <a:off x="2051720" y="5557167"/>
            <a:ext cx="5040560" cy="72008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b="1" dirty="0" err="1">
                <a:solidFill>
                  <a:schemeClr val="bg1"/>
                </a:solidFill>
                <a:latin typeface="Arial"/>
                <a:cs typeface="Arial"/>
              </a:rPr>
              <a:t>Goalball</a:t>
            </a:r>
            <a:endParaRPr lang="en-GB" sz="2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6014" y="6438528"/>
            <a:ext cx="52940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900" b="0" i="0" dirty="0">
                <a:solidFill>
                  <a:schemeClr val="bg1"/>
                </a:solidFill>
                <a:latin typeface="Arial"/>
                <a:cs typeface="Arial"/>
              </a:rPr>
              <a:t>Page </a:t>
            </a:r>
            <a:fld id="{1F08605F-CCE0-4328-8D53-923FF655045A}" type="slidenum">
              <a:rPr lang="en-GB" sz="900" b="0" i="0" smtClean="0">
                <a:solidFill>
                  <a:schemeClr val="bg1"/>
                </a:solidFill>
                <a:latin typeface="Arial"/>
                <a:cs typeface="Arial"/>
              </a:rPr>
              <a:pPr>
                <a:defRPr/>
              </a:pPr>
              <a:t>3</a:t>
            </a:fld>
            <a:r>
              <a:rPr lang="en-GB" sz="900" b="0" i="0" baseline="0" dirty="0">
                <a:solidFill>
                  <a:schemeClr val="bg1"/>
                </a:solidFill>
                <a:latin typeface="Arial"/>
                <a:cs typeface="Arial"/>
              </a:rPr>
              <a:t> | </a:t>
            </a:r>
            <a:r>
              <a:rPr lang="en-GB" sz="900" b="1" dirty="0">
                <a:latin typeface="Arial"/>
                <a:ea typeface="Times New Roman"/>
                <a:cs typeface="Arial"/>
              </a:rPr>
              <a:t>Theme 2 Unit 1: Para sports. What are they and how are they played?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3231555-721E-F044-807D-6B7B954E5BC4}"/>
              </a:ext>
            </a:extLst>
          </p:cNvPr>
          <p:cNvCxnSpPr>
            <a:cxnSpLocks/>
          </p:cNvCxnSpPr>
          <p:nvPr/>
        </p:nvCxnSpPr>
        <p:spPr>
          <a:xfrm>
            <a:off x="395536" y="6381328"/>
            <a:ext cx="7344816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D3A7BAAE-691F-3B4D-AC65-30B5C271A5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268" y="6221403"/>
            <a:ext cx="905040" cy="52537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31C62EB-8100-7945-AD12-374A075C3E0B}"/>
              </a:ext>
            </a:extLst>
          </p:cNvPr>
          <p:cNvSpPr/>
          <p:nvPr/>
        </p:nvSpPr>
        <p:spPr>
          <a:xfrm>
            <a:off x="286014" y="6612699"/>
            <a:ext cx="443000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© 2018 International Paralympic Committee – ALL RIGHTS RESERVED </a:t>
            </a:r>
          </a:p>
        </p:txBody>
      </p:sp>
    </p:spTree>
    <p:extLst>
      <p:ext uri="{BB962C8B-B14F-4D97-AF65-F5344CB8AC3E}">
        <p14:creationId xmlns:p14="http://schemas.microsoft.com/office/powerpoint/2010/main" val="373411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unded Rectangle 33"/>
          <p:cNvSpPr/>
          <p:nvPr/>
        </p:nvSpPr>
        <p:spPr>
          <a:xfrm>
            <a:off x="1763688" y="3501008"/>
            <a:ext cx="5616624" cy="2515043"/>
          </a:xfrm>
          <a:prstGeom prst="roundRect">
            <a:avLst>
              <a:gd name="adj" fmla="val 10984"/>
            </a:avLst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899592" y="1988840"/>
            <a:ext cx="3456384" cy="259228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Arial"/>
                <a:cs typeface="Arial"/>
              </a:rPr>
              <a:t>We play on a court.</a:t>
            </a:r>
          </a:p>
          <a:p>
            <a:r>
              <a:rPr lang="en-GB" sz="2000" dirty="0">
                <a:latin typeface="Arial"/>
                <a:cs typeface="Arial"/>
              </a:rPr>
              <a:t>We need six players 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to make a team.</a:t>
            </a:r>
          </a:p>
          <a:p>
            <a:endParaRPr lang="en-GB" sz="2000" dirty="0">
              <a:latin typeface="Arial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048512"/>
          </a:xfrm>
          <a:prstGeom prst="rect">
            <a:avLst/>
          </a:prstGeom>
        </p:spPr>
      </p:pic>
      <p:pic>
        <p:nvPicPr>
          <p:cNvPr id="21" name="Picture 20" descr="I'm-Possible-logo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03" y="260648"/>
            <a:ext cx="1597917" cy="353969"/>
          </a:xfrm>
          <a:prstGeom prst="rect">
            <a:avLst/>
          </a:prstGeom>
        </p:spPr>
      </p:pic>
      <p:pic>
        <p:nvPicPr>
          <p:cNvPr id="25" name="Picture 24" descr="Blue-title-block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40617"/>
            <a:ext cx="4427984" cy="434048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899592" y="1372975"/>
            <a:ext cx="2506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Arial"/>
                <a:ea typeface="Times New Roman"/>
                <a:cs typeface="Arial"/>
              </a:rPr>
              <a:t>Guess the Para sport</a:t>
            </a:r>
          </a:p>
        </p:txBody>
      </p:sp>
      <p:pic>
        <p:nvPicPr>
          <p:cNvPr id="27" name="Picture 26" descr="Books-Icon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721778" cy="721778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2022456" y="5517232"/>
            <a:ext cx="5099089" cy="702626"/>
            <a:chOff x="395536" y="5157192"/>
            <a:chExt cx="5099089" cy="702626"/>
          </a:xfrm>
        </p:grpSpPr>
        <p:pic>
          <p:nvPicPr>
            <p:cNvPr id="30" name="Picture 29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904"/>
            <a:stretch/>
          </p:blipFill>
          <p:spPr>
            <a:xfrm>
              <a:off x="1043608" y="5157192"/>
              <a:ext cx="4451017" cy="702626"/>
            </a:xfrm>
            <a:prstGeom prst="rect">
              <a:avLst/>
            </a:prstGeom>
          </p:spPr>
        </p:pic>
        <p:pic>
          <p:nvPicPr>
            <p:cNvPr id="31" name="Picture 30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1281"/>
            <a:stretch/>
          </p:blipFill>
          <p:spPr>
            <a:xfrm flipH="1">
              <a:off x="395536" y="5157192"/>
              <a:ext cx="2775383" cy="702626"/>
            </a:xfrm>
            <a:prstGeom prst="rect">
              <a:avLst/>
            </a:prstGeom>
          </p:spPr>
        </p:pic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2051720" y="5493271"/>
            <a:ext cx="5040560" cy="72008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b="1" dirty="0">
                <a:solidFill>
                  <a:schemeClr val="bg1"/>
                </a:solidFill>
                <a:latin typeface="Arial"/>
                <a:cs typeface="Arial"/>
              </a:rPr>
              <a:t>Sitting volleyball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5004048" y="1988840"/>
            <a:ext cx="3456384" cy="259228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Arial"/>
                <a:cs typeface="Arial"/>
              </a:rPr>
              <a:t>We sit on the floor.</a:t>
            </a:r>
          </a:p>
          <a:p>
            <a:r>
              <a:rPr lang="en-GB" sz="2000" dirty="0">
                <a:latin typeface="Arial"/>
                <a:cs typeface="Arial"/>
              </a:rPr>
              <a:t>We try to hit a ball over a low net so that it lands in the opponent’s court.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86014" y="6438528"/>
            <a:ext cx="52940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9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Page </a:t>
            </a:r>
            <a:fld id="{1F08605F-CCE0-4328-8D53-923FF655045A}" type="slidenum">
              <a:rPr lang="en-GB" sz="9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pPr>
                <a:defRPr/>
              </a:pPr>
              <a:t>4</a:t>
            </a:fld>
            <a:r>
              <a:rPr lang="en-GB" sz="900" b="0" i="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| </a:t>
            </a:r>
            <a:r>
              <a:rPr lang="en-GB" sz="900" b="1" dirty="0">
                <a:latin typeface="Arial"/>
                <a:ea typeface="Times New Roman"/>
                <a:cs typeface="Arial"/>
              </a:rPr>
              <a:t>Theme 2 Unit 1: Para sports. What are they and how are they played?</a:t>
            </a:r>
          </a:p>
        </p:txBody>
      </p:sp>
    </p:spTree>
    <p:extLst>
      <p:ext uri="{BB962C8B-B14F-4D97-AF65-F5344CB8AC3E}">
        <p14:creationId xmlns:p14="http://schemas.microsoft.com/office/powerpoint/2010/main" val="167744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4883695" y="1332728"/>
            <a:ext cx="3888432" cy="4171227"/>
          </a:xfrm>
          <a:prstGeom prst="roundRect">
            <a:avLst>
              <a:gd name="adj" fmla="val 10984"/>
            </a:avLst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899592" y="1988840"/>
            <a:ext cx="3600400" cy="37444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Arial"/>
                <a:cs typeface="Arial"/>
              </a:rPr>
              <a:t>The game requires 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pin-point accuracy.</a:t>
            </a:r>
          </a:p>
          <a:p>
            <a:r>
              <a:rPr lang="en-GB" sz="2000" dirty="0">
                <a:latin typeface="Arial"/>
                <a:cs typeface="Arial"/>
              </a:rPr>
              <a:t>It is played by individuals, pairs and teams.</a:t>
            </a:r>
          </a:p>
          <a:p>
            <a:r>
              <a:rPr lang="en-GB" sz="2000" dirty="0">
                <a:latin typeface="Arial"/>
                <a:cs typeface="Arial"/>
              </a:rPr>
              <a:t>We throw or roll coloured balls, trying to get them 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as close as possible to 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a white target ball, known as the ‘jack’.</a:t>
            </a:r>
          </a:p>
          <a:p>
            <a:endParaRPr lang="en-GB" sz="2000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048512"/>
          </a:xfrm>
          <a:prstGeom prst="rect">
            <a:avLst/>
          </a:prstGeom>
        </p:spPr>
      </p:pic>
      <p:pic>
        <p:nvPicPr>
          <p:cNvPr id="5" name="Picture 4" descr="I'm-Possible-logo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03" y="260648"/>
            <a:ext cx="1597917" cy="353969"/>
          </a:xfrm>
          <a:prstGeom prst="rect">
            <a:avLst/>
          </a:prstGeom>
        </p:spPr>
      </p:pic>
      <p:pic>
        <p:nvPicPr>
          <p:cNvPr id="9" name="Picture 8" descr="Blue-title-block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40617"/>
            <a:ext cx="4427984" cy="43404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99592" y="1372975"/>
            <a:ext cx="2506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Arial"/>
                <a:ea typeface="Times New Roman"/>
                <a:cs typeface="Arial"/>
              </a:rPr>
              <a:t>Guess the Para sport</a:t>
            </a:r>
          </a:p>
        </p:txBody>
      </p:sp>
      <p:pic>
        <p:nvPicPr>
          <p:cNvPr id="11" name="Picture 10" descr="Books-Icon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721778" cy="721778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022456" y="5229200"/>
            <a:ext cx="5099089" cy="702626"/>
            <a:chOff x="395536" y="5157192"/>
            <a:chExt cx="5099089" cy="702626"/>
          </a:xfrm>
        </p:grpSpPr>
        <p:pic>
          <p:nvPicPr>
            <p:cNvPr id="13" name="Picture 12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904"/>
            <a:stretch/>
          </p:blipFill>
          <p:spPr>
            <a:xfrm>
              <a:off x="1043608" y="5157192"/>
              <a:ext cx="4451017" cy="702626"/>
            </a:xfrm>
            <a:prstGeom prst="rect">
              <a:avLst/>
            </a:prstGeom>
          </p:spPr>
        </p:pic>
        <p:pic>
          <p:nvPicPr>
            <p:cNvPr id="14" name="Picture 13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1281"/>
            <a:stretch/>
          </p:blipFill>
          <p:spPr>
            <a:xfrm flipH="1">
              <a:off x="395536" y="5157192"/>
              <a:ext cx="2775383" cy="702626"/>
            </a:xfrm>
            <a:prstGeom prst="rect">
              <a:avLst/>
            </a:prstGeom>
          </p:spPr>
        </p:pic>
      </p:grpSp>
      <p:sp>
        <p:nvSpPr>
          <p:cNvPr id="15" name="Text Placeholder 3"/>
          <p:cNvSpPr txBox="1">
            <a:spLocks/>
          </p:cNvSpPr>
          <p:nvPr/>
        </p:nvSpPr>
        <p:spPr>
          <a:xfrm>
            <a:off x="2051720" y="5205239"/>
            <a:ext cx="5040560" cy="72008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b="1" dirty="0" err="1">
                <a:solidFill>
                  <a:schemeClr val="bg1"/>
                </a:solidFill>
                <a:latin typeface="Arial"/>
                <a:cs typeface="Arial"/>
              </a:rPr>
              <a:t>Boccia</a:t>
            </a:r>
            <a:endParaRPr lang="en-GB" sz="2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6014" y="6438528"/>
            <a:ext cx="52940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9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Page </a:t>
            </a:r>
            <a:fld id="{1F08605F-CCE0-4328-8D53-923FF655045A}" type="slidenum">
              <a:rPr lang="en-GB" sz="9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pPr>
                <a:defRPr/>
              </a:pPr>
              <a:t>5</a:t>
            </a:fld>
            <a:r>
              <a:rPr lang="en-GB" sz="900" b="0" i="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| </a:t>
            </a:r>
            <a:r>
              <a:rPr lang="en-GB" sz="900" b="1" dirty="0">
                <a:latin typeface="Arial"/>
                <a:ea typeface="Times New Roman"/>
                <a:cs typeface="Arial"/>
              </a:rPr>
              <a:t>Theme 2 Unit 1: Para sports. What are they and how are they played?</a:t>
            </a:r>
          </a:p>
        </p:txBody>
      </p:sp>
    </p:spTree>
    <p:extLst>
      <p:ext uri="{BB962C8B-B14F-4D97-AF65-F5344CB8AC3E}">
        <p14:creationId xmlns:p14="http://schemas.microsoft.com/office/powerpoint/2010/main" val="1088812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>
            <a:off x="4737966" y="1332729"/>
            <a:ext cx="4023233" cy="4031400"/>
          </a:xfrm>
          <a:prstGeom prst="roundRect">
            <a:avLst>
              <a:gd name="adj" fmla="val 10984"/>
            </a:avLst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3"/>
          <p:cNvSpPr txBox="1">
            <a:spLocks/>
          </p:cNvSpPr>
          <p:nvPr/>
        </p:nvSpPr>
        <p:spPr>
          <a:xfrm>
            <a:off x="899592" y="1988840"/>
            <a:ext cx="4392488" cy="3096344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Arial"/>
                <a:cs typeface="Arial"/>
              </a:rPr>
              <a:t>There are lots of different 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events for us to compete in.</a:t>
            </a:r>
          </a:p>
          <a:p>
            <a:r>
              <a:rPr lang="en-GB" sz="2000" dirty="0">
                <a:latin typeface="Arial"/>
                <a:cs typeface="Arial"/>
              </a:rPr>
              <a:t>Some of us sprint or run 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different distances.</a:t>
            </a:r>
          </a:p>
          <a:p>
            <a:r>
              <a:rPr lang="en-GB" sz="2000" dirty="0">
                <a:latin typeface="Arial"/>
                <a:cs typeface="Arial"/>
              </a:rPr>
              <a:t>Others jump for height 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or distance.</a:t>
            </a:r>
          </a:p>
          <a:p>
            <a:r>
              <a:rPr lang="en-GB" sz="2000" dirty="0">
                <a:latin typeface="Arial"/>
                <a:cs typeface="Arial"/>
              </a:rPr>
              <a:t>And some throw different 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objects as far as they can.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048512"/>
          </a:xfrm>
          <a:prstGeom prst="rect">
            <a:avLst/>
          </a:prstGeom>
        </p:spPr>
      </p:pic>
      <p:pic>
        <p:nvPicPr>
          <p:cNvPr id="4" name="Picture 3" descr="I'm-Possible-logo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03" y="260648"/>
            <a:ext cx="1597917" cy="353969"/>
          </a:xfrm>
          <a:prstGeom prst="rect">
            <a:avLst/>
          </a:prstGeom>
        </p:spPr>
      </p:pic>
      <p:pic>
        <p:nvPicPr>
          <p:cNvPr id="8" name="Picture 7" descr="Blue-title-block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40617"/>
            <a:ext cx="4427984" cy="4340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99592" y="1372975"/>
            <a:ext cx="2506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Arial"/>
                <a:ea typeface="Times New Roman"/>
                <a:cs typeface="Arial"/>
              </a:rPr>
              <a:t>Guess the Para sport</a:t>
            </a:r>
          </a:p>
        </p:txBody>
      </p:sp>
      <p:pic>
        <p:nvPicPr>
          <p:cNvPr id="10" name="Picture 9" descr="Books-Icon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721778" cy="721778"/>
          </a:xfrm>
          <a:prstGeom prst="rect">
            <a:avLst/>
          </a:prstGeom>
        </p:spPr>
      </p:pic>
      <p:sp>
        <p:nvSpPr>
          <p:cNvPr id="15" name="Text Placeholder 3"/>
          <p:cNvSpPr txBox="1">
            <a:spLocks/>
          </p:cNvSpPr>
          <p:nvPr/>
        </p:nvSpPr>
        <p:spPr>
          <a:xfrm>
            <a:off x="2051720" y="5517232"/>
            <a:ext cx="5040560" cy="72008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b="1" dirty="0">
                <a:solidFill>
                  <a:schemeClr val="bg1"/>
                </a:solidFill>
                <a:latin typeface="TradeGothic"/>
                <a:cs typeface="TradeGothic"/>
              </a:rPr>
              <a:t>Para athletics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022456" y="5229200"/>
            <a:ext cx="5099089" cy="702626"/>
            <a:chOff x="395536" y="5157192"/>
            <a:chExt cx="5099089" cy="702626"/>
          </a:xfrm>
        </p:grpSpPr>
        <p:pic>
          <p:nvPicPr>
            <p:cNvPr id="22" name="Picture 21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904"/>
            <a:stretch/>
          </p:blipFill>
          <p:spPr>
            <a:xfrm>
              <a:off x="1043608" y="5157192"/>
              <a:ext cx="4451017" cy="702626"/>
            </a:xfrm>
            <a:prstGeom prst="rect">
              <a:avLst/>
            </a:prstGeom>
          </p:spPr>
        </p:pic>
        <p:pic>
          <p:nvPicPr>
            <p:cNvPr id="23" name="Picture 22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1281"/>
            <a:stretch/>
          </p:blipFill>
          <p:spPr>
            <a:xfrm flipH="1">
              <a:off x="395536" y="5157192"/>
              <a:ext cx="2775383" cy="702626"/>
            </a:xfrm>
            <a:prstGeom prst="rect">
              <a:avLst/>
            </a:prstGeom>
          </p:spPr>
        </p:pic>
      </p:grpSp>
      <p:sp>
        <p:nvSpPr>
          <p:cNvPr id="24" name="Text Placeholder 3"/>
          <p:cNvSpPr txBox="1">
            <a:spLocks/>
          </p:cNvSpPr>
          <p:nvPr/>
        </p:nvSpPr>
        <p:spPr>
          <a:xfrm>
            <a:off x="2051720" y="5213226"/>
            <a:ext cx="5040560" cy="72008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b="1" dirty="0">
                <a:solidFill>
                  <a:schemeClr val="bg1"/>
                </a:solidFill>
                <a:latin typeface="Arial"/>
                <a:cs typeface="Arial"/>
              </a:rPr>
              <a:t>Para athletics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86014" y="6438528"/>
            <a:ext cx="52940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9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Page </a:t>
            </a:r>
            <a:fld id="{1F08605F-CCE0-4328-8D53-923FF655045A}" type="slidenum">
              <a:rPr lang="en-GB" sz="9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pPr>
                <a:defRPr/>
              </a:pPr>
              <a:t>6</a:t>
            </a:fld>
            <a:r>
              <a:rPr lang="en-GB" sz="900" b="0" i="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| </a:t>
            </a:r>
            <a:r>
              <a:rPr lang="en-GB" sz="900" b="1" dirty="0">
                <a:latin typeface="Arial"/>
                <a:ea typeface="Times New Roman"/>
                <a:cs typeface="Arial"/>
              </a:rPr>
              <a:t>Theme 2 Unit 1: Para sports. What are they and how are they played?</a:t>
            </a:r>
          </a:p>
        </p:txBody>
      </p:sp>
    </p:spTree>
    <p:extLst>
      <p:ext uri="{BB962C8B-B14F-4D97-AF65-F5344CB8AC3E}">
        <p14:creationId xmlns:p14="http://schemas.microsoft.com/office/powerpoint/2010/main" val="68871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2999"/>
            <a:ext cx="9144000" cy="682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White-curve-box.png"/>
          <p:cNvPicPr>
            <a:picLocks noChangeAspect="1"/>
          </p:cNvPicPr>
          <p:nvPr/>
        </p:nvPicPr>
        <p:blipFill rotWithShape="1">
          <a:blip r:embed="rId3" cstate="screen">
            <a:alphaModFix amt="8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"/>
          <a:stretch/>
        </p:blipFill>
        <p:spPr>
          <a:xfrm>
            <a:off x="1" y="2130578"/>
            <a:ext cx="4716016" cy="2515877"/>
          </a:xfrm>
          <a:prstGeom prst="rect">
            <a:avLst/>
          </a:prstGeom>
        </p:spPr>
      </p:pic>
      <p:sp>
        <p:nvSpPr>
          <p:cNvPr id="4" name="Text Placeholder 3"/>
          <p:cNvSpPr txBox="1">
            <a:spLocks/>
          </p:cNvSpPr>
          <p:nvPr/>
        </p:nvSpPr>
        <p:spPr>
          <a:xfrm>
            <a:off x="899592" y="2156817"/>
            <a:ext cx="3600400" cy="252028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Arial"/>
                <a:cs typeface="Arial"/>
              </a:rPr>
              <a:t>Spectators might get very cold when they watch us. </a:t>
            </a:r>
          </a:p>
          <a:p>
            <a:r>
              <a:rPr lang="en-GB" sz="2000" dirty="0">
                <a:latin typeface="Arial"/>
                <a:cs typeface="Arial"/>
              </a:rPr>
              <a:t>We need lots of snow.</a:t>
            </a:r>
          </a:p>
          <a:p>
            <a:r>
              <a:rPr lang="en-GB" sz="2000" dirty="0">
                <a:latin typeface="Arial"/>
                <a:cs typeface="Arial"/>
              </a:rPr>
              <a:t>We race down slopes 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as fast as we can either seated or standing.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048512"/>
          </a:xfrm>
          <a:prstGeom prst="rect">
            <a:avLst/>
          </a:prstGeom>
        </p:spPr>
      </p:pic>
      <p:pic>
        <p:nvPicPr>
          <p:cNvPr id="6" name="Picture 5" descr="I'm-Possible-logo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03" y="260648"/>
            <a:ext cx="1597917" cy="353969"/>
          </a:xfrm>
          <a:prstGeom prst="rect">
            <a:avLst/>
          </a:prstGeom>
        </p:spPr>
      </p:pic>
      <p:pic>
        <p:nvPicPr>
          <p:cNvPr id="10" name="Picture 9" descr="Blue-title-block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40617"/>
            <a:ext cx="4427984" cy="43404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99592" y="1372975"/>
            <a:ext cx="2506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Arial"/>
                <a:ea typeface="Times New Roman"/>
                <a:cs typeface="Arial"/>
              </a:rPr>
              <a:t>Guess the Para sport</a:t>
            </a:r>
          </a:p>
        </p:txBody>
      </p:sp>
      <p:pic>
        <p:nvPicPr>
          <p:cNvPr id="12" name="Picture 11" descr="Books-Icon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721778" cy="721778"/>
          </a:xfrm>
          <a:prstGeom prst="rect">
            <a:avLst/>
          </a:prstGeom>
        </p:spPr>
      </p:pic>
      <p:pic>
        <p:nvPicPr>
          <p:cNvPr id="19" name="Picture 18" descr="Blue-title-block.png"/>
          <p:cNvPicPr>
            <a:picLocks noChangeAspect="1"/>
          </p:cNvPicPr>
          <p:nvPr/>
        </p:nvPicPr>
        <p:blipFill rotWithShape="1">
          <a:blip r:embed="rId6" cstate="screen">
            <a:alphaModFix amt="9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208"/>
          <a:stretch/>
        </p:blipFill>
        <p:spPr>
          <a:xfrm>
            <a:off x="-1" y="4725144"/>
            <a:ext cx="4716017" cy="702626"/>
          </a:xfrm>
          <a:prstGeom prst="rect">
            <a:avLst/>
          </a:prstGeom>
        </p:spPr>
      </p:pic>
      <p:sp>
        <p:nvSpPr>
          <p:cNvPr id="16" name="Text Placeholder 3"/>
          <p:cNvSpPr txBox="1">
            <a:spLocks/>
          </p:cNvSpPr>
          <p:nvPr/>
        </p:nvSpPr>
        <p:spPr>
          <a:xfrm>
            <a:off x="0" y="4725144"/>
            <a:ext cx="4716016" cy="72008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b="1" dirty="0">
                <a:solidFill>
                  <a:schemeClr val="bg1"/>
                </a:solidFill>
                <a:latin typeface="Arial"/>
                <a:cs typeface="Arial"/>
              </a:rPr>
              <a:t>Para alpine skiing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86014" y="6438528"/>
            <a:ext cx="52940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9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Page </a:t>
            </a:r>
            <a:fld id="{1F08605F-CCE0-4328-8D53-923FF655045A}" type="slidenum">
              <a:rPr lang="en-GB" sz="9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pPr>
                <a:defRPr/>
              </a:pPr>
              <a:t>7</a:t>
            </a:fld>
            <a:r>
              <a:rPr lang="en-GB" sz="900" b="0" i="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| </a:t>
            </a:r>
            <a:r>
              <a:rPr lang="en-GB" sz="900" b="1" dirty="0">
                <a:solidFill>
                  <a:srgbClr val="FFFFFF"/>
                </a:solidFill>
                <a:latin typeface="Arial"/>
                <a:ea typeface="Times New Roman"/>
                <a:cs typeface="Arial"/>
              </a:rPr>
              <a:t>Theme 2 Unit 1: Para sports. What are they and how are they played?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25B368D-4D32-481D-BE36-FA60B5F0DBB5}"/>
              </a:ext>
            </a:extLst>
          </p:cNvPr>
          <p:cNvSpPr/>
          <p:nvPr/>
        </p:nvSpPr>
        <p:spPr>
          <a:xfrm>
            <a:off x="286014" y="6438528"/>
            <a:ext cx="44300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GB" sz="600" dirty="0">
              <a:latin typeface="Arial"/>
              <a:ea typeface="Times New Roman"/>
              <a:cs typeface="Arial"/>
            </a:endParaRPr>
          </a:p>
          <a:p>
            <a:pPr>
              <a:defRPr/>
            </a:pPr>
            <a:endParaRPr lang="en-GB" sz="600" dirty="0">
              <a:latin typeface="Arial"/>
              <a:ea typeface="Times New Roman"/>
              <a:cs typeface="Arial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BFEEE69-139C-AD43-918E-05FF57F734B3}"/>
              </a:ext>
            </a:extLst>
          </p:cNvPr>
          <p:cNvCxnSpPr>
            <a:cxnSpLocks/>
          </p:cNvCxnSpPr>
          <p:nvPr/>
        </p:nvCxnSpPr>
        <p:spPr>
          <a:xfrm>
            <a:off x="395536" y="6381328"/>
            <a:ext cx="7344816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593B98CF-BA8C-6749-A0A9-2F63A30D97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268" y="6221403"/>
            <a:ext cx="905040" cy="525374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5E153A39-719C-B24B-86A0-79EF8ED01907}"/>
              </a:ext>
            </a:extLst>
          </p:cNvPr>
          <p:cNvSpPr/>
          <p:nvPr/>
        </p:nvSpPr>
        <p:spPr>
          <a:xfrm>
            <a:off x="286014" y="6612699"/>
            <a:ext cx="443000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© 2018 International Paralympic Committee – ALL RIGHTS RESERVED </a:t>
            </a:r>
          </a:p>
        </p:txBody>
      </p:sp>
    </p:spTree>
    <p:extLst>
      <p:ext uri="{BB962C8B-B14F-4D97-AF65-F5344CB8AC3E}">
        <p14:creationId xmlns:p14="http://schemas.microsoft.com/office/powerpoint/2010/main" val="1056547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1763688" y="3212976"/>
            <a:ext cx="5616624" cy="2807264"/>
          </a:xfrm>
          <a:prstGeom prst="roundRect">
            <a:avLst>
              <a:gd name="adj" fmla="val 10984"/>
            </a:avLst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3"/>
          <p:cNvSpPr txBox="1">
            <a:spLocks/>
          </p:cNvSpPr>
          <p:nvPr/>
        </p:nvSpPr>
        <p:spPr>
          <a:xfrm>
            <a:off x="899592" y="1988840"/>
            <a:ext cx="3456384" cy="259228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Arial"/>
                <a:cs typeface="Arial"/>
              </a:rPr>
              <a:t>We compete individually.</a:t>
            </a:r>
          </a:p>
          <a:p>
            <a:r>
              <a:rPr lang="en-GB" sz="2000" dirty="0">
                <a:latin typeface="Arial"/>
                <a:cs typeface="Arial"/>
              </a:rPr>
              <a:t>We sit or stand a long way from a target.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048512"/>
          </a:xfrm>
          <a:prstGeom prst="rect">
            <a:avLst/>
          </a:prstGeom>
        </p:spPr>
      </p:pic>
      <p:pic>
        <p:nvPicPr>
          <p:cNvPr id="4" name="Picture 3" descr="I'm-Possible-logo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03" y="260648"/>
            <a:ext cx="1597917" cy="353969"/>
          </a:xfrm>
          <a:prstGeom prst="rect">
            <a:avLst/>
          </a:prstGeom>
        </p:spPr>
      </p:pic>
      <p:pic>
        <p:nvPicPr>
          <p:cNvPr id="8" name="Picture 7" descr="Blue-title-block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40617"/>
            <a:ext cx="4427984" cy="4340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99592" y="1372975"/>
            <a:ext cx="2506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Arial"/>
                <a:ea typeface="Times New Roman"/>
                <a:cs typeface="Arial"/>
              </a:rPr>
              <a:t>Guess the Para sport</a:t>
            </a:r>
          </a:p>
        </p:txBody>
      </p:sp>
      <p:pic>
        <p:nvPicPr>
          <p:cNvPr id="10" name="Picture 9" descr="Books-Icon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721778" cy="721778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022456" y="5517232"/>
            <a:ext cx="5099089" cy="702626"/>
            <a:chOff x="395536" y="5157192"/>
            <a:chExt cx="5099089" cy="702626"/>
          </a:xfrm>
        </p:grpSpPr>
        <p:pic>
          <p:nvPicPr>
            <p:cNvPr id="13" name="Picture 12" descr="Blue-title-block.png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904"/>
            <a:stretch/>
          </p:blipFill>
          <p:spPr>
            <a:xfrm>
              <a:off x="1043608" y="5157192"/>
              <a:ext cx="4451017" cy="702626"/>
            </a:xfrm>
            <a:prstGeom prst="rect">
              <a:avLst/>
            </a:prstGeom>
          </p:spPr>
        </p:pic>
        <p:pic>
          <p:nvPicPr>
            <p:cNvPr id="14" name="Picture 13" descr="Blue-title-block.png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1281"/>
            <a:stretch/>
          </p:blipFill>
          <p:spPr>
            <a:xfrm flipH="1">
              <a:off x="395536" y="5157192"/>
              <a:ext cx="2775383" cy="702626"/>
            </a:xfrm>
            <a:prstGeom prst="rect">
              <a:avLst/>
            </a:prstGeom>
          </p:spPr>
        </p:pic>
      </p:grpSp>
      <p:sp>
        <p:nvSpPr>
          <p:cNvPr id="15" name="Text Placeholder 3"/>
          <p:cNvSpPr txBox="1">
            <a:spLocks/>
          </p:cNvSpPr>
          <p:nvPr/>
        </p:nvSpPr>
        <p:spPr>
          <a:xfrm>
            <a:off x="2051720" y="5493271"/>
            <a:ext cx="5040560" cy="72008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b="1" dirty="0">
                <a:solidFill>
                  <a:schemeClr val="bg1"/>
                </a:solidFill>
                <a:latin typeface="Arial"/>
                <a:cs typeface="Arial"/>
              </a:rPr>
              <a:t>Para archery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5004048" y="1988840"/>
            <a:ext cx="4032448" cy="259228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Arial"/>
                <a:cs typeface="Arial"/>
              </a:rPr>
              <a:t>We can use our hands or our feet to hold our equipment.</a:t>
            </a:r>
          </a:p>
          <a:p>
            <a:r>
              <a:rPr lang="en-GB" sz="2000" dirty="0">
                <a:latin typeface="Arial"/>
                <a:cs typeface="Arial"/>
              </a:rPr>
              <a:t>We need to be very accurate.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86014" y="6438528"/>
            <a:ext cx="52940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9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Page </a:t>
            </a:r>
            <a:fld id="{1F08605F-CCE0-4328-8D53-923FF655045A}" type="slidenum">
              <a:rPr lang="en-GB" sz="9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pPr>
                <a:defRPr/>
              </a:pPr>
              <a:t>8</a:t>
            </a:fld>
            <a:r>
              <a:rPr lang="en-GB" sz="900" b="0" i="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| </a:t>
            </a:r>
            <a:r>
              <a:rPr lang="en-GB" sz="900" b="1" dirty="0">
                <a:latin typeface="Arial"/>
                <a:ea typeface="Times New Roman"/>
                <a:cs typeface="Arial"/>
              </a:rPr>
              <a:t>Theme 2 Unit 1: Para sports. What are they and how are they played?</a:t>
            </a:r>
          </a:p>
        </p:txBody>
      </p:sp>
    </p:spTree>
    <p:extLst>
      <p:ext uri="{BB962C8B-B14F-4D97-AF65-F5344CB8AC3E}">
        <p14:creationId xmlns:p14="http://schemas.microsoft.com/office/powerpoint/2010/main" val="3186241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4860032" y="1332728"/>
            <a:ext cx="3901167" cy="4256511"/>
          </a:xfrm>
          <a:prstGeom prst="roundRect">
            <a:avLst>
              <a:gd name="adj" fmla="val 10984"/>
            </a:avLst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3"/>
          <p:cNvSpPr txBox="1">
            <a:spLocks/>
          </p:cNvSpPr>
          <p:nvPr/>
        </p:nvSpPr>
        <p:spPr>
          <a:xfrm>
            <a:off x="899592" y="1988840"/>
            <a:ext cx="3528392" cy="37444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Arial"/>
                <a:cs typeface="Arial"/>
              </a:rPr>
              <a:t>We compete individually.</a:t>
            </a:r>
          </a:p>
          <a:p>
            <a:r>
              <a:rPr lang="en-GB" sz="2000" dirty="0">
                <a:latin typeface="Arial"/>
                <a:cs typeface="Arial"/>
              </a:rPr>
              <a:t>We need strong arms and upper body strength.</a:t>
            </a:r>
          </a:p>
          <a:p>
            <a:r>
              <a:rPr lang="en-GB" sz="2000" dirty="0">
                <a:latin typeface="Arial"/>
                <a:cs typeface="Arial"/>
              </a:rPr>
              <a:t>We lie on a special bench.</a:t>
            </a:r>
          </a:p>
          <a:p>
            <a:r>
              <a:rPr lang="en-GB" sz="2000" dirty="0">
                <a:latin typeface="Arial"/>
                <a:cs typeface="Arial"/>
              </a:rPr>
              <a:t>Weights are attached to 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a bar that we lower to </a:t>
            </a:r>
            <a:br>
              <a:rPr lang="en-GB" sz="2000" dirty="0">
                <a:latin typeface="Arial"/>
                <a:cs typeface="Arial"/>
              </a:rPr>
            </a:br>
            <a:r>
              <a:rPr lang="en-GB" sz="2000" dirty="0">
                <a:latin typeface="Arial"/>
                <a:cs typeface="Arial"/>
              </a:rPr>
              <a:t>our chests.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048512"/>
          </a:xfrm>
          <a:prstGeom prst="rect">
            <a:avLst/>
          </a:prstGeom>
        </p:spPr>
      </p:pic>
      <p:pic>
        <p:nvPicPr>
          <p:cNvPr id="4" name="Picture 3" descr="I'm-Possible-logo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03" y="260648"/>
            <a:ext cx="1597917" cy="353969"/>
          </a:xfrm>
          <a:prstGeom prst="rect">
            <a:avLst/>
          </a:prstGeom>
        </p:spPr>
      </p:pic>
      <p:pic>
        <p:nvPicPr>
          <p:cNvPr id="8" name="Picture 7" descr="Blue-title-block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40617"/>
            <a:ext cx="4427984" cy="4340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99592" y="1372975"/>
            <a:ext cx="2506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Arial"/>
                <a:ea typeface="Times New Roman"/>
                <a:cs typeface="Arial"/>
              </a:rPr>
              <a:t>Guess the Para sport</a:t>
            </a:r>
          </a:p>
        </p:txBody>
      </p:sp>
      <p:pic>
        <p:nvPicPr>
          <p:cNvPr id="10" name="Picture 9" descr="Books-Icon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721778" cy="72177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2022456" y="5309592"/>
            <a:ext cx="5099089" cy="702626"/>
            <a:chOff x="395536" y="5157192"/>
            <a:chExt cx="5099089" cy="702626"/>
          </a:xfrm>
        </p:grpSpPr>
        <p:pic>
          <p:nvPicPr>
            <p:cNvPr id="19" name="Picture 18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904"/>
            <a:stretch/>
          </p:blipFill>
          <p:spPr>
            <a:xfrm>
              <a:off x="1043608" y="5157192"/>
              <a:ext cx="4451017" cy="702626"/>
            </a:xfrm>
            <a:prstGeom prst="rect">
              <a:avLst/>
            </a:prstGeom>
          </p:spPr>
        </p:pic>
        <p:pic>
          <p:nvPicPr>
            <p:cNvPr id="20" name="Picture 19" descr="Blue-title-block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1281"/>
            <a:stretch/>
          </p:blipFill>
          <p:spPr>
            <a:xfrm flipH="1">
              <a:off x="395536" y="5157192"/>
              <a:ext cx="2775383" cy="702626"/>
            </a:xfrm>
            <a:prstGeom prst="rect">
              <a:avLst/>
            </a:prstGeom>
          </p:spPr>
        </p:pic>
      </p:grpSp>
      <p:sp>
        <p:nvSpPr>
          <p:cNvPr id="21" name="Text Placeholder 3"/>
          <p:cNvSpPr txBox="1">
            <a:spLocks/>
          </p:cNvSpPr>
          <p:nvPr/>
        </p:nvSpPr>
        <p:spPr>
          <a:xfrm>
            <a:off x="2485785" y="5285631"/>
            <a:ext cx="4172430" cy="72008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b="1" dirty="0">
                <a:solidFill>
                  <a:schemeClr val="bg1"/>
                </a:solidFill>
                <a:latin typeface="Arial"/>
                <a:cs typeface="Arial"/>
              </a:rPr>
              <a:t>Para powerlifting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86014" y="6438528"/>
            <a:ext cx="52940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9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Page </a:t>
            </a:r>
            <a:fld id="{1F08605F-CCE0-4328-8D53-923FF655045A}" type="slidenum">
              <a:rPr lang="en-GB" sz="900" b="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pPr>
                <a:defRPr/>
              </a:pPr>
              <a:t>9</a:t>
            </a:fld>
            <a:r>
              <a:rPr lang="en-GB" sz="900" b="0" i="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| </a:t>
            </a:r>
            <a:r>
              <a:rPr lang="en-GB" sz="900" b="1" dirty="0">
                <a:latin typeface="Arial"/>
                <a:ea typeface="Times New Roman"/>
                <a:cs typeface="Arial"/>
              </a:rPr>
              <a:t>Theme 2 Unit 1: Para sports. What are they and how are they played?</a:t>
            </a:r>
          </a:p>
        </p:txBody>
      </p:sp>
    </p:spTree>
    <p:extLst>
      <p:ext uri="{BB962C8B-B14F-4D97-AF65-F5344CB8AC3E}">
        <p14:creationId xmlns:p14="http://schemas.microsoft.com/office/powerpoint/2010/main" val="257274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634</Words>
  <Application>Microsoft Macintosh PowerPoint</Application>
  <PresentationFormat>On-screen Show (4:3)</PresentationFormat>
  <Paragraphs>89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TradeGothic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David Hyrapiet</cp:lastModifiedBy>
  <cp:revision>85</cp:revision>
  <dcterms:created xsi:type="dcterms:W3CDTF">2016-05-22T14:08:47Z</dcterms:created>
  <dcterms:modified xsi:type="dcterms:W3CDTF">2018-08-21T10:45:38Z</dcterms:modified>
</cp:coreProperties>
</file>